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0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5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7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6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D2C2-4426-C94B-8B85-892D4FF9FF7C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E1E9-CF49-954B-AA67-A5F2625A9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24" y="845022"/>
            <a:ext cx="5913203" cy="4846388"/>
          </a:xfrm>
        </p:spPr>
      </p:pic>
      <p:sp>
        <p:nvSpPr>
          <p:cNvPr id="5" name="TextBox 4"/>
          <p:cNvSpPr txBox="1"/>
          <p:nvPr/>
        </p:nvSpPr>
        <p:spPr>
          <a:xfrm>
            <a:off x="753762" y="6091881"/>
            <a:ext cx="947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Queen starting a sequencing run on an Illumina </a:t>
            </a:r>
            <a:r>
              <a:rPr lang="en-US" dirty="0" err="1" smtClean="0"/>
              <a:t>HiSeq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Sanger Institute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still use those machines all the time today</a:t>
            </a:r>
          </a:p>
          <a:p>
            <a:endParaRPr lang="en-US" dirty="0"/>
          </a:p>
          <a:p>
            <a:r>
              <a:rPr lang="en-US" dirty="0" smtClean="0"/>
              <a:t>The Sanger Institute has rooms full of sequencing machines that reliably produce large amounts of data</a:t>
            </a:r>
          </a:p>
          <a:p>
            <a:endParaRPr lang="en-US" dirty="0"/>
          </a:p>
          <a:p>
            <a:r>
              <a:rPr lang="en-US" dirty="0" smtClean="0"/>
              <a:t>Each machine costs about $1,000,000 </a:t>
            </a:r>
          </a:p>
          <a:p>
            <a:endParaRPr lang="en-US" dirty="0"/>
          </a:p>
          <a:p>
            <a:r>
              <a:rPr lang="en-US" dirty="0" smtClean="0"/>
              <a:t>A thousand people work on site extracting DNA to be sequenced, running the sequencing machines and, analyzing the data from them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5" y="261753"/>
            <a:ext cx="9241097" cy="6163927"/>
          </a:xfrm>
        </p:spPr>
      </p:pic>
    </p:spTree>
    <p:extLst>
      <p:ext uri="{BB962C8B-B14F-4D97-AF65-F5344CB8AC3E}">
        <p14:creationId xmlns:p14="http://schemas.microsoft.com/office/powerpoint/2010/main" val="13128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called the Sanger Institute?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86113"/>
            <a:ext cx="4011779" cy="5000655"/>
          </a:xfrm>
        </p:spPr>
      </p:pic>
      <p:sp>
        <p:nvSpPr>
          <p:cNvPr id="5" name="TextBox 4"/>
          <p:cNvSpPr txBox="1"/>
          <p:nvPr/>
        </p:nvSpPr>
        <p:spPr>
          <a:xfrm>
            <a:off x="5193793" y="914400"/>
            <a:ext cx="59253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Frederick Sanger</a:t>
            </a:r>
          </a:p>
          <a:p>
            <a:endParaRPr lang="en-US" sz="2800" dirty="0"/>
          </a:p>
          <a:p>
            <a:r>
              <a:rPr lang="en-US" sz="2800" dirty="0" smtClean="0"/>
              <a:t>2 Nobel Prizes – Protein sequencing and DNA sequencing</a:t>
            </a:r>
          </a:p>
          <a:p>
            <a:endParaRPr lang="en-US" sz="2800" dirty="0" smtClean="0"/>
          </a:p>
          <a:p>
            <a:r>
              <a:rPr lang="en-US" sz="2800" dirty="0" smtClean="0"/>
              <a:t>Refused a knighthood </a:t>
            </a:r>
          </a:p>
          <a:p>
            <a:r>
              <a:rPr lang="en-US" sz="2800" dirty="0" smtClean="0"/>
              <a:t>“A </a:t>
            </a:r>
            <a:r>
              <a:rPr lang="en-US" sz="2800" dirty="0"/>
              <a:t>knighthood makes you different, doesn’t it, and I don’t want to be </a:t>
            </a:r>
            <a:r>
              <a:rPr lang="en-US" sz="2800" dirty="0" smtClean="0"/>
              <a:t>different”</a:t>
            </a:r>
          </a:p>
          <a:p>
            <a:endParaRPr lang="en-US" sz="2800" dirty="0"/>
          </a:p>
          <a:p>
            <a:r>
              <a:rPr lang="en-US" sz="2800" dirty="0" smtClean="0"/>
              <a:t>Retired at 65 in 1983 and died not long ago in Cambridge</a:t>
            </a:r>
          </a:p>
        </p:txBody>
      </p:sp>
    </p:spTree>
    <p:extLst>
      <p:ext uri="{BB962C8B-B14F-4D97-AF65-F5344CB8AC3E}">
        <p14:creationId xmlns:p14="http://schemas.microsoft.com/office/powerpoint/2010/main" val="7557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058400" cy="65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39" y="365125"/>
            <a:ext cx="6964722" cy="6074195"/>
          </a:xfrm>
        </p:spPr>
      </p:pic>
      <p:sp>
        <p:nvSpPr>
          <p:cNvPr id="5" name="Rectangle 4"/>
          <p:cNvSpPr/>
          <p:nvPr/>
        </p:nvSpPr>
        <p:spPr>
          <a:xfrm rot="20427717">
            <a:off x="5510783" y="4308653"/>
            <a:ext cx="1170432" cy="3730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5579134">
            <a:off x="6818985" y="4917857"/>
            <a:ext cx="1170432" cy="3730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095999" y="464633"/>
            <a:ext cx="212141" cy="56327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497762" y="464632"/>
            <a:ext cx="212141" cy="56327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877648" y="464631"/>
            <a:ext cx="212141" cy="56327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today?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today?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type of DNA sequencer has been invented called the </a:t>
            </a:r>
            <a:r>
              <a:rPr lang="en-US" dirty="0" err="1" smtClean="0"/>
              <a:t>MinION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8" y="143434"/>
            <a:ext cx="9294849" cy="6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DNA sequencing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April 2017</a:t>
            </a:r>
          </a:p>
          <a:p>
            <a:r>
              <a:rPr lang="en-US" dirty="0" smtClean="0"/>
              <a:t>Bishop Stopford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7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3 at 11.4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79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it so small?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 machines need to have cameras and lasers to take pictures of the DNA</a:t>
            </a:r>
          </a:p>
          <a:p>
            <a:endParaRPr lang="en-GB" dirty="0"/>
          </a:p>
          <a:p>
            <a:r>
              <a:rPr lang="en-GB" dirty="0" smtClean="0"/>
              <a:t>They need to have moving parts to add chemicals to make the sequencing happen</a:t>
            </a:r>
          </a:p>
          <a:p>
            <a:endParaRPr lang="en-GB" dirty="0"/>
          </a:p>
          <a:p>
            <a:r>
              <a:rPr lang="en-GB" dirty="0" smtClean="0"/>
              <a:t>The </a:t>
            </a:r>
            <a:r>
              <a:rPr lang="en-GB" dirty="0" err="1" smtClean="0"/>
              <a:t>MinION</a:t>
            </a:r>
            <a:r>
              <a:rPr lang="en-GB" dirty="0" smtClean="0"/>
              <a:t> measures electrical signals from DNA that is already there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8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6651" y="6441568"/>
            <a:ext cx="7856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www.nature.com</a:t>
            </a:r>
            <a:r>
              <a:rPr lang="en-US" sz="1400" dirty="0"/>
              <a:t>/news/pint-sized-dna-sequencer-impresses-first-users-1.17483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55600"/>
            <a:ext cx="8128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71450"/>
            <a:ext cx="87058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66700"/>
            <a:ext cx="8572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89" y="365125"/>
            <a:ext cx="8770811" cy="56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83" y="1027906"/>
            <a:ext cx="8161876" cy="53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46100"/>
            <a:ext cx="8369300" cy="576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958" y="6122824"/>
            <a:ext cx="960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 from The Guardian Online </a:t>
            </a:r>
          </a:p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www.theguardian.com</a:t>
            </a:r>
            <a:r>
              <a:rPr lang="en-US" sz="1200" dirty="0"/>
              <a:t>/science/2016/</a:t>
            </a:r>
            <a:r>
              <a:rPr lang="en-US" sz="1200" dirty="0" err="1"/>
              <a:t>feb</a:t>
            </a:r>
            <a:r>
              <a:rPr lang="en-US" sz="1200" dirty="0"/>
              <a:t>/03/from-ebola-to-zika-tiny-mobile-lab-gives-real-time-dna-data-on-outbreaks</a:t>
            </a:r>
          </a:p>
        </p:txBody>
      </p:sp>
    </p:spTree>
    <p:extLst>
      <p:ext uri="{BB962C8B-B14F-4D97-AF65-F5344CB8AC3E}">
        <p14:creationId xmlns:p14="http://schemas.microsoft.com/office/powerpoint/2010/main" val="4733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99" y="169334"/>
            <a:ext cx="9870926" cy="65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80" y="603398"/>
            <a:ext cx="4841173" cy="2153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64" y="196846"/>
            <a:ext cx="4837371" cy="63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9049"/>
            <a:ext cx="10515600" cy="5447914"/>
          </a:xfrm>
        </p:spPr>
        <p:txBody>
          <a:bodyPr/>
          <a:lstStyle/>
          <a:p>
            <a:r>
              <a:rPr lang="en-US" dirty="0" smtClean="0"/>
              <a:t>Kim Judge &amp; Fran Gale</a:t>
            </a:r>
          </a:p>
          <a:p>
            <a:endParaRPr lang="en-US" dirty="0"/>
          </a:p>
          <a:p>
            <a:r>
              <a:rPr lang="en-US" dirty="0" smtClean="0"/>
              <a:t>Ask questions any time</a:t>
            </a:r>
          </a:p>
          <a:p>
            <a:endParaRPr lang="en-US" dirty="0"/>
          </a:p>
          <a:p>
            <a:r>
              <a:rPr lang="en-US" dirty="0" smtClean="0"/>
              <a:t>Short intro then practical</a:t>
            </a:r>
          </a:p>
          <a:p>
            <a:endParaRPr lang="en-US" dirty="0"/>
          </a:p>
          <a:p>
            <a:r>
              <a:rPr lang="en-US" dirty="0" err="1" smtClean="0"/>
              <a:t>Mr</a:t>
            </a:r>
            <a:r>
              <a:rPr lang="en-US" dirty="0" smtClean="0"/>
              <a:t> Harwood will have a copy of these slides</a:t>
            </a:r>
          </a:p>
          <a:p>
            <a:endParaRPr lang="en-US" dirty="0"/>
          </a:p>
          <a:p>
            <a:r>
              <a:rPr lang="en-US" dirty="0" smtClean="0"/>
              <a:t>Let us know if you don’t want to be filmed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are we going to sequence?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Naomi. She makes her own kefir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29" y="1537580"/>
            <a:ext cx="6128603" cy="4727164"/>
          </a:xfrm>
        </p:spPr>
      </p:pic>
    </p:spTree>
    <p:extLst>
      <p:ext uri="{BB962C8B-B14F-4D97-AF65-F5344CB8AC3E}">
        <p14:creationId xmlns:p14="http://schemas.microsoft.com/office/powerpoint/2010/main" val="19319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kefir?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 fermented milk drink, similar to a yoghurt</a:t>
            </a:r>
          </a:p>
          <a:p>
            <a:endParaRPr lang="en-US" dirty="0" smtClean="0"/>
          </a:p>
          <a:p>
            <a:r>
              <a:rPr lang="en-US" dirty="0" smtClean="0"/>
              <a:t>It can be made from cow’s, goat’s or sheep’s milk, or plant based milks such as soy, rice, oat or coconut</a:t>
            </a:r>
          </a:p>
          <a:p>
            <a:endParaRPr lang="en-US" dirty="0"/>
          </a:p>
          <a:p>
            <a:r>
              <a:rPr lang="en-US" dirty="0" smtClean="0"/>
              <a:t>The starter culture is grains of bacteria, yeasts, milk proteins and sugars clumped together into a cauliflower like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92" y="1825625"/>
            <a:ext cx="6818416" cy="4351338"/>
          </a:xfrm>
        </p:spPr>
      </p:pic>
    </p:spTree>
    <p:extLst>
      <p:ext uri="{BB962C8B-B14F-4D97-AF65-F5344CB8AC3E}">
        <p14:creationId xmlns:p14="http://schemas.microsoft.com/office/powerpoint/2010/main" val="6383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what’s really in it?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to go to Bishop (and so did all my family)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3" y="1690688"/>
            <a:ext cx="1650812" cy="192743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5"/>
          <a:stretch/>
        </p:blipFill>
        <p:spPr>
          <a:xfrm rot="16200000">
            <a:off x="2260119" y="3346606"/>
            <a:ext cx="2498324" cy="2125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36" y="350994"/>
            <a:ext cx="2869484" cy="2333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77" y="323088"/>
            <a:ext cx="3675786" cy="273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83" y="3305099"/>
            <a:ext cx="4344818" cy="33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to go to Bishop (and so did all my family)</a:t>
            </a:r>
          </a:p>
          <a:p>
            <a:endParaRPr lang="en-US" dirty="0"/>
          </a:p>
          <a:p>
            <a:r>
              <a:rPr lang="en-US" dirty="0" smtClean="0"/>
              <a:t>When I left </a:t>
            </a:r>
            <a:r>
              <a:rPr lang="en-US" dirty="0" err="1" smtClean="0"/>
              <a:t>Uni</a:t>
            </a:r>
            <a:r>
              <a:rPr lang="en-US" dirty="0" smtClean="0"/>
              <a:t> I became a scientist working on DNA sequencing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DNA sequencing - the first genomes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2205"/>
            <a:ext cx="10515600" cy="395475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First DNA sequence                       Yeast                Human</a:t>
            </a:r>
          </a:p>
          <a:p>
            <a:pPr marL="0" indent="0">
              <a:buNone/>
            </a:pPr>
            <a:r>
              <a:rPr lang="en-GB" dirty="0" smtClean="0"/>
              <a:t>1977                                                 1996                  2001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73888" y="3625702"/>
            <a:ext cx="9622465" cy="106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1600" y="3381153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49702" y="3381153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03851" y="3381153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98512" y="3370519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94922" y="3370519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4158" y="4080132"/>
            <a:ext cx="6969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Bacteria           Worm                 1,000 genomes</a:t>
            </a:r>
          </a:p>
          <a:p>
            <a:r>
              <a:rPr lang="en-GB" sz="2800" dirty="0" smtClean="0"/>
              <a:t>   1995               1997                   2008-2015 </a:t>
            </a:r>
            <a:endParaRPr lang="en-GB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116427" y="3370520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44481" y="3381153"/>
            <a:ext cx="0" cy="5103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human genome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 billion base genome  - 3 </a:t>
            </a:r>
            <a:r>
              <a:rPr lang="en-GB" dirty="0" err="1" smtClean="0"/>
              <a:t>Gigabases</a:t>
            </a:r>
            <a:r>
              <a:rPr lang="en-GB" dirty="0" smtClean="0"/>
              <a:t> – and cost $3 billion</a:t>
            </a:r>
          </a:p>
          <a:p>
            <a:endParaRPr lang="en-GB" dirty="0" smtClean="0"/>
          </a:p>
          <a:p>
            <a:r>
              <a:rPr lang="en-GB" dirty="0" smtClean="0"/>
              <a:t>Collaboration between scientists and a competition too!</a:t>
            </a:r>
          </a:p>
          <a:p>
            <a:endParaRPr lang="en-GB" dirty="0"/>
          </a:p>
          <a:p>
            <a:r>
              <a:rPr lang="en-GB" dirty="0" smtClean="0"/>
              <a:t>A combination of different people’s DNA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Now, the human genome sequence is publicly accessible, as are many other species</a:t>
            </a:r>
          </a:p>
        </p:txBody>
      </p:sp>
    </p:spTree>
    <p:extLst>
      <p:ext uri="{BB962C8B-B14F-4D97-AF65-F5344CB8AC3E}">
        <p14:creationId xmlns:p14="http://schemas.microsoft.com/office/powerpoint/2010/main" val="6506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100,000 genomes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Today we can sequence a human genome for ‘$1,000’</a:t>
            </a:r>
          </a:p>
          <a:p>
            <a:r>
              <a:rPr lang="en-GB" dirty="0" smtClean="0"/>
              <a:t>For more money, we can sequence a human in one day!</a:t>
            </a:r>
          </a:p>
          <a:p>
            <a:endParaRPr lang="en-GB" dirty="0"/>
          </a:p>
          <a:p>
            <a:r>
              <a:rPr lang="en-GB" dirty="0" smtClean="0"/>
              <a:t>100,000 genomes project makes use of cheap sequencing at large genome centres like </a:t>
            </a:r>
            <a:r>
              <a:rPr lang="en-GB" dirty="0" err="1" smtClean="0"/>
              <a:t>Wellcome</a:t>
            </a:r>
            <a:r>
              <a:rPr lang="en-GB" dirty="0" smtClean="0"/>
              <a:t> Trust Sanger Institute</a:t>
            </a:r>
          </a:p>
          <a:p>
            <a:endParaRPr lang="en-GB" dirty="0"/>
          </a:p>
          <a:p>
            <a:r>
              <a:rPr lang="en-GB" dirty="0" smtClean="0"/>
              <a:t>Sequencing for cancer &amp; rare diseases led by </a:t>
            </a:r>
            <a:r>
              <a:rPr lang="en-GB" smtClean="0"/>
              <a:t>NHS England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0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Macintosh PowerPoint</Application>
  <PresentationFormat>Widescreen</PresentationFormat>
  <Paragraphs>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Calibri Light</vt:lpstr>
      <vt:lpstr>Arial</vt:lpstr>
      <vt:lpstr>Office Theme</vt:lpstr>
      <vt:lpstr>PowerPoint Presentation</vt:lpstr>
      <vt:lpstr>DNA sequencing</vt:lpstr>
      <vt:lpstr>PowerPoint Presentation</vt:lpstr>
      <vt:lpstr>Why am I here today?</vt:lpstr>
      <vt:lpstr>PowerPoint Presentation</vt:lpstr>
      <vt:lpstr>Why am I here today?</vt:lpstr>
      <vt:lpstr>DNA sequencing - the first genomes …</vt:lpstr>
      <vt:lpstr>The human genome project</vt:lpstr>
      <vt:lpstr>100,000 genomes</vt:lpstr>
      <vt:lpstr>PowerPoint Presentation</vt:lpstr>
      <vt:lpstr>Sanger Institute</vt:lpstr>
      <vt:lpstr>PowerPoint Presentation</vt:lpstr>
      <vt:lpstr>Why is it called the Sanger Institute?</vt:lpstr>
      <vt:lpstr>PowerPoint Presentation</vt:lpstr>
      <vt:lpstr>PowerPoint Presentation</vt:lpstr>
      <vt:lpstr>PowerPoint Presentation</vt:lpstr>
      <vt:lpstr>What does this have to do with today? </vt:lpstr>
      <vt:lpstr>What does this have to do with today? </vt:lpstr>
      <vt:lpstr>PowerPoint Presentation</vt:lpstr>
      <vt:lpstr>PowerPoint Presentation</vt:lpstr>
      <vt:lpstr>Why is it so small?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what are we going to sequence?</vt:lpstr>
      <vt:lpstr>This is Naomi. She makes her own kefir</vt:lpstr>
      <vt:lpstr>What is kefir? </vt:lpstr>
      <vt:lpstr>PowerPoint Presentation</vt:lpstr>
      <vt:lpstr>But what’s really in it?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Judge</dc:creator>
  <cp:lastModifiedBy>Kim Judge</cp:lastModifiedBy>
  <cp:revision>1</cp:revision>
  <dcterms:created xsi:type="dcterms:W3CDTF">2017-04-17T17:11:10Z</dcterms:created>
  <dcterms:modified xsi:type="dcterms:W3CDTF">2017-04-17T17:11:25Z</dcterms:modified>
</cp:coreProperties>
</file>